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57" r:id="rId7"/>
    <p:sldId id="258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5CFB-E0AB-40FD-9439-020F3D940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94F14-D260-4DF1-B1F6-5CA039BE0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178D-1E2E-41AB-BBF5-8B5037E7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C2150-C8DA-4AE0-9B54-401208C0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396A-5E20-4548-B4F1-DBEFC6D1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017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33C-AEF3-4293-9283-BE9EC6C9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D5682-BB25-4019-9FCA-FB1392409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CA0C-B600-42BC-AB3A-FF2A51BA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518A1-6AEB-4C46-882D-FFBB6F38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4C474-D9D6-4D0B-8C7C-DB767D6B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532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323A9-C574-4D05-8392-76AAA734D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7B23A-DBAA-401D-B937-4978DCA25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69F3-E0EB-4847-83CB-93ACED6F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71F3E-0271-40D3-96C8-8FBA8B6B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DC443-A6BE-4413-941E-4CD43A81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573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E226B-5C2A-48DB-A2E0-5B48D200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7CB-926F-4CAE-9EE6-A99AFC70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95A89-1FFA-4F69-86B7-DA51A4BF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EC870-BF35-425A-BFF6-757A24E4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99B9A-B9B2-43A8-B0B0-746C8730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285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D26D-16F8-42C5-8677-7859BF4E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B26A-8D12-485F-A07C-20793594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ADFBB-3EC3-4F7C-A0CB-085AB1A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D5F62-0079-4790-85A9-C7E1109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ACD7F-D3C7-4280-B7C8-ECE8B0C0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045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EE6F-E58A-42E2-8401-103A7841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B3247-F0A0-45FB-A21D-6BAF35A61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3513-2E36-47A7-8AAA-137B00197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DE879-B116-448D-A2DA-11BFD243E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0DC6C-D400-45B1-B15A-BB593D92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65AE6-693B-4B70-8A2B-FFD6A52A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195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DE20-C0E4-466D-B073-0AFA35BA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8CE6C-19B9-48BE-9833-EAFED4B22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027A7-E2A8-417F-BE61-84EE6A018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36E02-C949-4041-9CC9-25E28DFB4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71910-D71C-4CD0-A3C7-C824D1FE2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E1E06-A758-46B1-A999-547EB06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51490-93D3-4816-A236-CF91F33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A341C-256F-4876-910C-50751559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735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95DC-560D-463C-A2D3-E4EE221E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1616C-E4C9-44A2-83B1-7989EA29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4F284-2243-4CBF-B1E4-F555A6F6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B15D-3D84-4432-BF23-79401F5A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8670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8686D-290B-4B6F-BE8A-71BC8C0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5F07E-471C-421B-8292-B3F6A831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B6992-22E3-44A4-9664-543B790B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09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D038-28BB-4059-AFF8-651C5684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057AA-B4AC-41C9-A097-2E607E13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089AC-474E-4C8C-804B-DECDCB99E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D05C-4EBC-4F0C-A4AA-A36A0737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A08D8-5CF1-4B97-81D7-68EF7EEC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5096B-903F-4D5F-B0EF-9180F802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843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A90C-E718-4059-8624-868CB58B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63837-BA63-480F-B5E6-C23803549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C3D15-5BC9-4624-B662-532B9565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07155-679E-4F73-87C4-A65774F6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D2FD-0F39-4D39-85E3-9B60FE3A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5EE3-DF9C-407F-B1F5-7690B6FD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087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6FF7DB-7D3A-438B-9B46-1E1616E3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7263F-CC33-4648-B643-6E4B12F45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5C82-54CC-4155-B86E-C7C02FEC7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3873B-AD44-4E6F-9CC2-675DE596F0BB}" type="datetimeFigureOut">
              <a:rPr lang="LID4096" smtClean="0"/>
              <a:t>02/25/2021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95AA9-DD7B-464F-AE5E-EA11F02C9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DE3D8-ACCE-4B91-A04F-5522A6000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958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tune-commons/InvasiveElectrophysiologyWorkshop_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ieldtrip/fieldtrip.git" TargetMode="External"/><Relationship Id="rId4" Type="http://schemas.openxmlformats.org/officeDocument/2006/relationships/hyperlink" Target="https://github.com/spm/spm1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FFBF-2EA1-4E2C-BB46-7707E7B1B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08" y="764197"/>
            <a:ext cx="11175023" cy="2387600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latin typeface="Abadi Extra Light" panose="020B0204020104020204" pitchFamily="34" charset="0"/>
              </a:rPr>
              <a:t>ReTune</a:t>
            </a:r>
            <a:r>
              <a:rPr lang="en-GB" b="1" dirty="0">
                <a:latin typeface="Abadi Extra Light" panose="020B0204020104020204" pitchFamily="34" charset="0"/>
              </a:rPr>
              <a:t> Early Career Methods Workshop:</a:t>
            </a:r>
            <a:br>
              <a:rPr lang="en-GB" dirty="0">
                <a:latin typeface="Abadi Extra Light" panose="020B0204020104020204" pitchFamily="34" charset="0"/>
              </a:rPr>
            </a:br>
            <a:r>
              <a:rPr lang="en-GB" dirty="0">
                <a:latin typeface="Abadi Extra Light" panose="020B0204020104020204" pitchFamily="34" charset="0"/>
              </a:rPr>
              <a:t>Basic introduction to invasive neurophysiology</a:t>
            </a:r>
            <a:endParaRPr lang="LID4096" dirty="0">
              <a:latin typeface="Abadi Extra Light" panose="020B02040201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D39C-958E-4862-B1A5-3D8E093D693C}"/>
              </a:ext>
            </a:extLst>
          </p:cNvPr>
          <p:cNvGrpSpPr/>
          <p:nvPr/>
        </p:nvGrpSpPr>
        <p:grpSpPr>
          <a:xfrm>
            <a:off x="4098175" y="3151797"/>
            <a:ext cx="4314305" cy="3661221"/>
            <a:chOff x="4098175" y="3151797"/>
            <a:chExt cx="4314305" cy="366122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704DDC-E214-4EDF-8DEA-D46AC1A5CC3A}"/>
                </a:ext>
              </a:extLst>
            </p:cNvPr>
            <p:cNvSpPr/>
            <p:nvPr/>
          </p:nvSpPr>
          <p:spPr>
            <a:xfrm>
              <a:off x="4098175" y="3151797"/>
              <a:ext cx="4314305" cy="3661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2" descr="Bildergebnis für retune sfb">
              <a:extLst>
                <a:ext uri="{FF2B5EF4-FFF2-40B4-BE49-F238E27FC236}">
                  <a16:creationId xmlns:a16="http://schemas.microsoft.com/office/drawing/2014/main" id="{58F88610-A241-4034-AC05-014CD027C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0493" y="4262084"/>
              <a:ext cx="3449589" cy="149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E2F6E0-3B24-4647-91B8-7A3C9F7CE04D}"/>
              </a:ext>
            </a:extLst>
          </p:cNvPr>
          <p:cNvSpPr txBox="1"/>
          <p:nvPr/>
        </p:nvSpPr>
        <p:spPr>
          <a:xfrm>
            <a:off x="2726575" y="3697891"/>
            <a:ext cx="2734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B03 Neumann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6CA93-A83F-4B78-BA11-90D8EA466717}"/>
              </a:ext>
            </a:extLst>
          </p:cNvPr>
          <p:cNvSpPr txBox="1"/>
          <p:nvPr/>
        </p:nvSpPr>
        <p:spPr>
          <a:xfrm>
            <a:off x="7089112" y="3690676"/>
            <a:ext cx="2734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C01 Florin</a:t>
            </a:r>
          </a:p>
        </p:txBody>
      </p:sp>
    </p:spTree>
    <p:extLst>
      <p:ext uri="{BB962C8B-B14F-4D97-AF65-F5344CB8AC3E}">
        <p14:creationId xmlns:p14="http://schemas.microsoft.com/office/powerpoint/2010/main" val="435368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path: change the folders in your version of the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1D324-6F28-4EBE-A14A-9899DAF2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6" y="1690688"/>
            <a:ext cx="10984364" cy="492624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6F6A68-40AF-44AE-9110-0F0707B1A4CE}"/>
              </a:ext>
            </a:extLst>
          </p:cNvPr>
          <p:cNvSpPr/>
          <p:nvPr/>
        </p:nvSpPr>
        <p:spPr>
          <a:xfrm>
            <a:off x="631767" y="5170516"/>
            <a:ext cx="7614458" cy="537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D393EF-1162-4A84-8A91-1F32D47E4DF2}"/>
              </a:ext>
            </a:extLst>
          </p:cNvPr>
          <p:cNvSpPr/>
          <p:nvPr/>
        </p:nvSpPr>
        <p:spPr>
          <a:xfrm>
            <a:off x="631767" y="2893038"/>
            <a:ext cx="2926080" cy="2242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6D6C9-66F6-4B05-ABF3-B406B8719A94}"/>
              </a:ext>
            </a:extLst>
          </p:cNvPr>
          <p:cNvSpPr txBox="1"/>
          <p:nvPr/>
        </p:nvSpPr>
        <p:spPr>
          <a:xfrm>
            <a:off x="3763588" y="177578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Tutorial_I_Import_and_rereference.m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00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 Time-Series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E5A95-1974-418F-B893-C23B3BF3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4" y="1911144"/>
            <a:ext cx="6659627" cy="4697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0693EC-B949-47AB-A19E-9CB0A85F0DBD}"/>
              </a:ext>
            </a:extLst>
          </p:cNvPr>
          <p:cNvSpPr txBox="1"/>
          <p:nvPr/>
        </p:nvSpPr>
        <p:spPr>
          <a:xfrm>
            <a:off x="7747462" y="2010831"/>
            <a:ext cx="20199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CSV file with 16 time-series columns in forgotten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_trashy_dataset.csv</a:t>
            </a:r>
          </a:p>
          <a:p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Additional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info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in trashy_info.txt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8C87EB-5AB8-4FA8-AC63-B69BBB087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130" y="4861907"/>
            <a:ext cx="44386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3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1B89C7-BADC-4CFE-96CB-1659EF5F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775622"/>
            <a:ext cx="10504516" cy="57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Rereferencing</a:t>
            </a:r>
            <a:r>
              <a:rPr lang="en-GB" dirty="0"/>
              <a:t> LFP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387848-539E-4244-96CF-2A9AD34B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65" y="1027906"/>
            <a:ext cx="50196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stField: An Open-Source Toolbox for Efficient Approximation of Deep Brain  Stimulation Electric Fields | bioRxiv">
            <a:extLst>
              <a:ext uri="{FF2B5EF4-FFF2-40B4-BE49-F238E27FC236}">
                <a16:creationId xmlns:a16="http://schemas.microsoft.com/office/drawing/2014/main" id="{1368354C-66B6-4118-B21E-C2AB1F84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24" y="3429000"/>
            <a:ext cx="4248692" cy="26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16703D-3212-4FCE-A54F-63463C674BEC}"/>
              </a:ext>
            </a:extLst>
          </p:cNvPr>
          <p:cNvSpPr/>
          <p:nvPr/>
        </p:nvSpPr>
        <p:spPr>
          <a:xfrm>
            <a:off x="1288473" y="3276175"/>
            <a:ext cx="432262" cy="2972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AAC5DB-0AA5-4D3C-9152-195676BFC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1" b="50000"/>
          <a:stretch/>
        </p:blipFill>
        <p:spPr bwMode="auto">
          <a:xfrm>
            <a:off x="5104903" y="4169257"/>
            <a:ext cx="5381625" cy="17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C07A8-41AB-46AF-B55E-30A16958A69C}"/>
              </a:ext>
            </a:extLst>
          </p:cNvPr>
          <p:cNvSpPr txBox="1"/>
          <p:nvPr/>
        </p:nvSpPr>
        <p:spPr>
          <a:xfrm>
            <a:off x="523702" y="1753985"/>
            <a:ext cx="387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Bipolar </a:t>
            </a:r>
            <a:r>
              <a:rPr lang="de-DE" dirty="0" err="1"/>
              <a:t>rereferencing</a:t>
            </a:r>
            <a:r>
              <a:rPr lang="de-DE" dirty="0"/>
              <a:t> </a:t>
            </a:r>
            <a:r>
              <a:rPr lang="de-DE" dirty="0" err="1"/>
              <a:t>serves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focal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650C64-B057-42E8-A927-A5333AFB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02" y="1979375"/>
            <a:ext cx="12511662" cy="3769491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A2BBFBC2-CB2F-485E-9FCE-757AC1015BAB}"/>
              </a:ext>
            </a:extLst>
          </p:cNvPr>
          <p:cNvSpPr txBox="1">
            <a:spLocks/>
          </p:cNvSpPr>
          <p:nvPr/>
        </p:nvSpPr>
        <p:spPr>
          <a:xfrm>
            <a:off x="808302" y="7398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/>
              <a:t>Rereferencing</a:t>
            </a:r>
            <a:r>
              <a:rPr lang="de-DE" sz="3200" b="1" dirty="0"/>
              <a:t> </a:t>
            </a:r>
            <a:r>
              <a:rPr lang="de-DE" sz="3200" b="1" dirty="0" err="1"/>
              <a:t>should</a:t>
            </a:r>
            <a:r>
              <a:rPr lang="de-DE" sz="3200" b="1" dirty="0"/>
              <a:t> </a:t>
            </a:r>
            <a:r>
              <a:rPr lang="de-DE" sz="3200" b="1" dirty="0" err="1"/>
              <a:t>always</a:t>
            </a:r>
            <a:r>
              <a:rPr lang="de-DE" sz="3200" b="1" dirty="0"/>
              <a:t> </a:t>
            </a:r>
            <a:r>
              <a:rPr lang="de-DE" sz="3200" b="1" dirty="0" err="1"/>
              <a:t>be</a:t>
            </a:r>
            <a:r>
              <a:rPr lang="de-DE" sz="3200" b="1" dirty="0"/>
              <a:t> </a:t>
            </a:r>
            <a:r>
              <a:rPr lang="de-DE" sz="3200" b="1" dirty="0" err="1"/>
              <a:t>done</a:t>
            </a:r>
            <a:r>
              <a:rPr lang="de-DE" sz="3200" b="1" dirty="0"/>
              <a:t> </a:t>
            </a:r>
            <a:r>
              <a:rPr lang="de-DE" sz="3200" b="1" dirty="0" err="1"/>
              <a:t>as</a:t>
            </a:r>
            <a:r>
              <a:rPr lang="de-DE" sz="3200" b="1" dirty="0"/>
              <a:t> </a:t>
            </a:r>
            <a:r>
              <a:rPr lang="de-DE" sz="3200" b="1" dirty="0" err="1"/>
              <a:t>the</a:t>
            </a:r>
            <a:r>
              <a:rPr lang="de-DE" sz="3200" b="1" dirty="0"/>
              <a:t> </a:t>
            </a:r>
            <a:r>
              <a:rPr lang="de-DE" sz="3200" b="1" dirty="0" err="1"/>
              <a:t>first</a:t>
            </a:r>
            <a:r>
              <a:rPr lang="de-DE" sz="3200" b="1" dirty="0"/>
              <a:t> </a:t>
            </a:r>
            <a:r>
              <a:rPr lang="de-DE" sz="3200" b="1" dirty="0" err="1"/>
              <a:t>step</a:t>
            </a:r>
            <a:r>
              <a:rPr lang="de-DE" sz="3200" b="1" dirty="0"/>
              <a:t>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any</a:t>
            </a:r>
            <a:r>
              <a:rPr lang="de-DE" sz="3200" b="1" dirty="0"/>
              <a:t> </a:t>
            </a:r>
            <a:r>
              <a:rPr lang="de-DE" sz="3200" b="1" dirty="0" err="1"/>
              <a:t>further</a:t>
            </a:r>
            <a:r>
              <a:rPr lang="de-DE" sz="3200" b="1" dirty="0"/>
              <a:t> </a:t>
            </a:r>
            <a:r>
              <a:rPr lang="de-DE" sz="3200" b="1" dirty="0" err="1"/>
              <a:t>processing</a:t>
            </a:r>
            <a:r>
              <a:rPr lang="de-DE" sz="3200" b="1" dirty="0"/>
              <a:t>!</a:t>
            </a:r>
          </a:p>
          <a:p>
            <a:endParaRPr lang="de-DE" sz="3200" dirty="0"/>
          </a:p>
          <a:p>
            <a:r>
              <a:rPr lang="de-DE" sz="3200" dirty="0"/>
              <a:t>F</a:t>
            </a:r>
            <a:r>
              <a:rPr lang="en-GB" sz="3200" dirty="0"/>
              <a:t>or bipolar </a:t>
            </a:r>
            <a:r>
              <a:rPr lang="en-GB" sz="3200" dirty="0" err="1"/>
              <a:t>rereferencing</a:t>
            </a:r>
            <a:r>
              <a:rPr lang="en-GB" sz="3200" dirty="0"/>
              <a:t> subtract adjacent recordings.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4D0827-0D84-4199-9D29-8B19821B0E4F}"/>
              </a:ext>
            </a:extLst>
          </p:cNvPr>
          <p:cNvSpPr txBox="1"/>
          <p:nvPr/>
        </p:nvSpPr>
        <p:spPr>
          <a:xfrm>
            <a:off x="967317" y="5748866"/>
            <a:ext cx="6659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 that Channel 7 is already hardware bipolar. </a:t>
            </a:r>
          </a:p>
        </p:txBody>
      </p:sp>
    </p:spTree>
    <p:extLst>
      <p:ext uri="{BB962C8B-B14F-4D97-AF65-F5344CB8AC3E}">
        <p14:creationId xmlns:p14="http://schemas.microsoft.com/office/powerpoint/2010/main" val="22021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53941CD-C5F5-4B1E-B221-66B769644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" y="1141507"/>
            <a:ext cx="7088055" cy="571649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A2BBFBC2-CB2F-485E-9FCE-757AC1015BAB}"/>
              </a:ext>
            </a:extLst>
          </p:cNvPr>
          <p:cNvSpPr txBox="1">
            <a:spLocks/>
          </p:cNvSpPr>
          <p:nvPr/>
        </p:nvSpPr>
        <p:spPr>
          <a:xfrm>
            <a:off x="808302" y="739802"/>
            <a:ext cx="10515600" cy="614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/>
              <a:t>Dataset </a:t>
            </a:r>
            <a:r>
              <a:rPr lang="de-DE" sz="3200" b="1" dirty="0" err="1"/>
              <a:t>milestone</a:t>
            </a:r>
            <a:r>
              <a:rPr lang="de-DE" sz="3200" b="1" dirty="0"/>
              <a:t>: </a:t>
            </a:r>
            <a:r>
              <a:rPr lang="de-DE" sz="3200" b="1" dirty="0" err="1"/>
              <a:t>Rereferenced</a:t>
            </a:r>
            <a:r>
              <a:rPr lang="de-DE" sz="3200" b="1" dirty="0"/>
              <a:t> and clean.</a:t>
            </a:r>
            <a:endParaRPr lang="en-GB" sz="32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E3C7D0-2685-4FF8-B05A-AC07E096B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90" y="1448939"/>
            <a:ext cx="4080612" cy="51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E169866-8143-4966-80E4-244064B0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8" y="1437756"/>
            <a:ext cx="5386287" cy="442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5DD70-A4F3-47D2-9446-C99B5962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59" y="2506114"/>
            <a:ext cx="4495800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0FD098-097B-4778-B23F-617927174096}"/>
              </a:ext>
            </a:extLst>
          </p:cNvPr>
          <p:cNvSpPr txBox="1"/>
          <p:nvPr/>
        </p:nvSpPr>
        <p:spPr>
          <a:xfrm>
            <a:off x="599988" y="612885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https://www.nature.com/articles/s41597-019-0105-7.pdf</a:t>
            </a:r>
          </a:p>
        </p:txBody>
      </p:sp>
    </p:spTree>
    <p:extLst>
      <p:ext uri="{BB962C8B-B14F-4D97-AF65-F5344CB8AC3E}">
        <p14:creationId xmlns:p14="http://schemas.microsoft.com/office/powerpoint/2010/main" val="321465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B0C119-F149-40DE-B6B0-57B9FE18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9" y="564615"/>
            <a:ext cx="10515600" cy="1325563"/>
          </a:xfrm>
        </p:spPr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Python </a:t>
            </a:r>
            <a:r>
              <a:rPr lang="de-DE" dirty="0" err="1"/>
              <a:t>now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A0848B1-626B-47E4-B691-6EE5D159B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90" y="1827580"/>
            <a:ext cx="6506658" cy="47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1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B94C8DF-CC8E-4282-8880-C00111E44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668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59B99-7876-49E3-8F75-C1CBE50FE7FA}"/>
              </a:ext>
            </a:extLst>
          </p:cNvPr>
          <p:cNvSpPr txBox="1"/>
          <p:nvPr/>
        </p:nvSpPr>
        <p:spPr>
          <a:xfrm>
            <a:off x="299258" y="1870364"/>
            <a:ext cx="80051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Software: </a:t>
            </a:r>
            <a:br>
              <a:rPr lang="en-GB" dirty="0"/>
            </a:br>
            <a:r>
              <a:rPr lang="en-GB" dirty="0" err="1"/>
              <a:t>Matlab</a:t>
            </a:r>
            <a:r>
              <a:rPr lang="en-GB" dirty="0"/>
              <a:t>, if you have access, please install </a:t>
            </a:r>
            <a:r>
              <a:rPr lang="en-GB" dirty="0" err="1"/>
              <a:t>Matlab</a:t>
            </a:r>
            <a:r>
              <a:rPr lang="en-GB" dirty="0"/>
              <a:t> 2020b</a:t>
            </a:r>
          </a:p>
          <a:p>
            <a:r>
              <a:rPr lang="en-GB" dirty="0"/>
              <a:t>Python/Anaconda including </a:t>
            </a:r>
            <a:r>
              <a:rPr lang="en-GB" dirty="0" err="1"/>
              <a:t>Jupyter</a:t>
            </a:r>
            <a:endParaRPr lang="en-GB" dirty="0"/>
          </a:p>
          <a:p>
            <a:endParaRPr lang="en-GB" b="1" dirty="0"/>
          </a:p>
          <a:p>
            <a:r>
              <a:rPr lang="en-GB" b="1" dirty="0"/>
              <a:t>GitHub code repositories:</a:t>
            </a:r>
            <a:br>
              <a:rPr lang="en-GB" dirty="0"/>
            </a:b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3"/>
              </a:rPr>
              <a:t>https://github.com/retune-commons/InvasiveElectrophysiologyWorkshop_I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4"/>
              </a:rPr>
              <a:t>https://github.com/spm/spm12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5"/>
              </a:rPr>
              <a:t>https://github.com/fieldtrip/fieldtrip.git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800" b="0" i="0" u="none" strike="noStrike" baseline="0" dirty="0">
              <a:solidFill>
                <a:srgbClr val="3C763D"/>
              </a:solidFill>
              <a:latin typeface="Courier New" panose="02070309020205020404" pitchFamily="49" charset="0"/>
            </a:endParaRPr>
          </a:p>
          <a:p>
            <a:r>
              <a:rPr lang="en-GB" b="1" dirty="0"/>
              <a:t>Python packages:</a:t>
            </a:r>
          </a:p>
          <a:p>
            <a:r>
              <a:rPr lang="en-GB" i="1" dirty="0"/>
              <a:t>MNE toolbox, can be installed using the following command in a Jupiter notebook:</a:t>
            </a:r>
          </a:p>
          <a:p>
            <a:endParaRPr lang="en-GB" b="1" dirty="0"/>
          </a:p>
          <a:p>
            <a:r>
              <a:rPr lang="en-GB" i="1" dirty="0"/>
              <a:t>import sys</a:t>
            </a:r>
          </a:p>
          <a:p>
            <a:r>
              <a:rPr lang="en-US" i="1" dirty="0"/>
              <a:t>!{</a:t>
            </a:r>
            <a:r>
              <a:rPr lang="en-US" i="1" dirty="0" err="1"/>
              <a:t>sys.executable</a:t>
            </a:r>
            <a:r>
              <a:rPr lang="en-US" i="1" dirty="0"/>
              <a:t>} -m pip install </a:t>
            </a:r>
            <a:r>
              <a:rPr lang="en-US" i="1" dirty="0" err="1"/>
              <a:t>mne</a:t>
            </a:r>
            <a:endParaRPr lang="en-GB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20EBD-253F-4D35-823E-BB9CEE375C5F}"/>
              </a:ext>
            </a:extLst>
          </p:cNvPr>
          <p:cNvSpPr txBox="1"/>
          <p:nvPr/>
        </p:nvSpPr>
        <p:spPr>
          <a:xfrm>
            <a:off x="8405091" y="2697019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Please have a computer ready with </a:t>
            </a:r>
            <a:r>
              <a:rPr lang="en-GB" dirty="0" err="1">
                <a:solidFill>
                  <a:srgbClr val="FF0000"/>
                </a:solidFill>
              </a:rPr>
              <a:t>Matlab</a:t>
            </a:r>
            <a:r>
              <a:rPr lang="en-GB" dirty="0">
                <a:solidFill>
                  <a:srgbClr val="FF0000"/>
                </a:solidFill>
              </a:rPr>
              <a:t> and Anaconda installed. 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Clone the identified repositories and create a working directory. </a:t>
            </a:r>
          </a:p>
        </p:txBody>
      </p:sp>
    </p:spTree>
    <p:extLst>
      <p:ext uri="{BB962C8B-B14F-4D97-AF65-F5344CB8AC3E}">
        <p14:creationId xmlns:p14="http://schemas.microsoft.com/office/powerpoint/2010/main" val="393491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9F0817F-9EA4-4937-80F6-FD037684566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13"/>
          <a:stretch/>
        </p:blipFill>
        <p:spPr bwMode="auto">
          <a:xfrm>
            <a:off x="1158083" y="3257844"/>
            <a:ext cx="9624276" cy="25915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D964CAA2-528B-4FAA-B66C-8EF2AA37F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130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Invasive neurophysiology research in DBS patients</a:t>
            </a:r>
          </a:p>
        </p:txBody>
      </p:sp>
    </p:spTree>
    <p:extLst>
      <p:ext uri="{BB962C8B-B14F-4D97-AF65-F5344CB8AC3E}">
        <p14:creationId xmlns:p14="http://schemas.microsoft.com/office/powerpoint/2010/main" val="295583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A1FAC-3597-4BBD-AE2A-C32B85A0B548}"/>
              </a:ext>
            </a:extLst>
          </p:cNvPr>
          <p:cNvGrpSpPr/>
          <p:nvPr/>
        </p:nvGrpSpPr>
        <p:grpSpPr>
          <a:xfrm>
            <a:off x="60224" y="890308"/>
            <a:ext cx="12071553" cy="5653332"/>
            <a:chOff x="8965" y="890308"/>
            <a:chExt cx="12071553" cy="56533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730560-1D3F-4FE3-BFE3-124C4CE1E612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9" y="890308"/>
              <a:ext cx="4886279" cy="1883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1A9FFF-E1DA-42AF-A12D-08A9EA82F73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7" y="2773770"/>
              <a:ext cx="4886279" cy="1888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31D2DF-AE9F-4B61-BEF3-6EC07C33454C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" y="4649977"/>
              <a:ext cx="4886279" cy="1893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23FE12-9B64-4A13-9E5F-C7957DBF1B73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9" t="5100"/>
            <a:stretch/>
          </p:blipFill>
          <p:spPr bwMode="auto">
            <a:xfrm>
              <a:off x="4895243" y="890308"/>
              <a:ext cx="7185275" cy="565333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886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C3F7646-14F2-4251-B31B-3B97C73F5A6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/>
          <a:stretch/>
        </p:blipFill>
        <p:spPr bwMode="auto">
          <a:xfrm>
            <a:off x="386979" y="2457767"/>
            <a:ext cx="11451012" cy="38599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CC1C56F-EB15-459E-B497-002AB9CA8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1621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Combined LFP and whole-head recordings</a:t>
            </a:r>
          </a:p>
        </p:txBody>
      </p:sp>
    </p:spTree>
    <p:extLst>
      <p:ext uri="{BB962C8B-B14F-4D97-AF65-F5344CB8AC3E}">
        <p14:creationId xmlns:p14="http://schemas.microsoft.com/office/powerpoint/2010/main" val="43897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32DE339-AFF8-4326-8650-88750AA3AE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36" y="1670280"/>
            <a:ext cx="5783545" cy="471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90D8E-3D94-41C7-A479-EA99D453776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25" y="3725287"/>
            <a:ext cx="5769031" cy="220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Stretchable ECoG Electrodes for Brain Implants — BMSEED">
            <a:extLst>
              <a:ext uri="{FF2B5EF4-FFF2-40B4-BE49-F238E27FC236}">
                <a16:creationId xmlns:a16="http://schemas.microsoft.com/office/drawing/2014/main" id="{D207EDD3-8E50-4D02-AB8B-D56290725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48" y="930446"/>
            <a:ext cx="2952349" cy="26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99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2058" name="Picture 10" descr="TMSi - EEG data recorder - DUNC | Ontwerpstudio elektronicabehuizingen en  user interfaces">
            <a:extLst>
              <a:ext uri="{FF2B5EF4-FFF2-40B4-BE49-F238E27FC236}">
                <a16:creationId xmlns:a16="http://schemas.microsoft.com/office/drawing/2014/main" id="{D14430F3-425D-4B76-BBE0-4E9A61E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6" y="1083900"/>
            <a:ext cx="2430087" cy="242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MSi - EEG data recorder - DUNC | Ontwerpstudio elektronicabehuizingen en  user interfaces">
            <a:extLst>
              <a:ext uri="{FF2B5EF4-FFF2-40B4-BE49-F238E27FC236}">
                <a16:creationId xmlns:a16="http://schemas.microsoft.com/office/drawing/2014/main" id="{62302525-2D8B-4C0E-A9F4-54CE9343E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043" y="1075475"/>
            <a:ext cx="5695741" cy="243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trip Electrode | 1 x 4 - CorTec | Thinking ahead – Innovationen im Bereich  Neurotechnologie CorTec | Thinking ahead – Innovationen im Bereich  Neurotechnologie">
            <a:extLst>
              <a:ext uri="{FF2B5EF4-FFF2-40B4-BE49-F238E27FC236}">
                <a16:creationId xmlns:a16="http://schemas.microsoft.com/office/drawing/2014/main" id="{9F914A54-FAAE-4440-9437-72F5A421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5" y="3657886"/>
            <a:ext cx="2635004" cy="118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EG Elektroden | Verbrauchsmaterial - Mind Media">
            <a:extLst>
              <a:ext uri="{FF2B5EF4-FFF2-40B4-BE49-F238E27FC236}">
                <a16:creationId xmlns:a16="http://schemas.microsoft.com/office/drawing/2014/main" id="{4A9E5926-B220-4A02-B023-7B6D77D2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5" y="4897910"/>
            <a:ext cx="2635003" cy="175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C06D9E2-CE42-4BC8-96CB-AA615D105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7" y="3662764"/>
            <a:ext cx="4732713" cy="29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13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1B89C7-BADC-4CFE-96CB-1659EF5F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775622"/>
            <a:ext cx="10504516" cy="57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rules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6826-A178-4B82-BB16-DCEBF2E5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Connectors and adapters can be a source of bad signal quality. Check and replace regularly.</a:t>
            </a:r>
          </a:p>
          <a:p>
            <a:r>
              <a:rPr lang="en-GB" dirty="0"/>
              <a:t>Turn of any unrequired electric device to reduce 50 Hz noise.</a:t>
            </a:r>
          </a:p>
          <a:p>
            <a:r>
              <a:rPr lang="en-GB" dirty="0"/>
              <a:t>Ground and reference need to be good, otherwise all signals are bad. </a:t>
            </a:r>
          </a:p>
          <a:p>
            <a:r>
              <a:rPr lang="en-GB" dirty="0"/>
              <a:t> Smaller contacts have higher impedance and therefore smaller signals.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Let’s open </a:t>
            </a:r>
            <a:r>
              <a:rPr lang="en-GB" b="1" dirty="0" err="1"/>
              <a:t>Matlab</a:t>
            </a:r>
            <a:r>
              <a:rPr lang="en-GB" b="1" dirty="0"/>
              <a:t> now.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55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AA61A9382FED47B63FCD0496EF3EC9" ma:contentTypeVersion="2" ma:contentTypeDescription="Create a new document." ma:contentTypeScope="" ma:versionID="663c4d2148fd331242cff83875dbe54a">
  <xsd:schema xmlns:xsd="http://www.w3.org/2001/XMLSchema" xmlns:xs="http://www.w3.org/2001/XMLSchema" xmlns:p="http://schemas.microsoft.com/office/2006/metadata/properties" xmlns:ns2="2f865cb3-3cf0-45ce-a2b9-5574a9df8264" targetNamespace="http://schemas.microsoft.com/office/2006/metadata/properties" ma:root="true" ma:fieldsID="8913796d7f505a5b4d6001fc35cd478b" ns2:_="">
    <xsd:import namespace="2f865cb3-3cf0-45ce-a2b9-5574a9df82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65cb3-3cf0-45ce-a2b9-5574a9df82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43AD75-086F-4BB0-AB3E-A8132B5457E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f865cb3-3cf0-45ce-a2b9-5574a9df826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9EC913-56F8-48AB-A699-41E2AC8802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C5394E-D547-4CDD-8567-DD8588162E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865cb3-3cf0-45ce-a2b9-5574a9df82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Widescreen</PresentationFormat>
  <Paragraphs>42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Abadi Extra Light</vt:lpstr>
      <vt:lpstr>Arial</vt:lpstr>
      <vt:lpstr>Calibri</vt:lpstr>
      <vt:lpstr>Calibri Light</vt:lpstr>
      <vt:lpstr>Courier New</vt:lpstr>
      <vt:lpstr>Office Theme</vt:lpstr>
      <vt:lpstr>ReTune Early Career Methods Workshop: Basic introduction to invasive neurophysiology</vt:lpstr>
      <vt:lpstr>Requirements:</vt:lpstr>
      <vt:lpstr>Invasive neurophysiology research in DBS patients</vt:lpstr>
      <vt:lpstr>PowerPoint Presentation</vt:lpstr>
      <vt:lpstr>Combined LFP and whole-head recordings</vt:lpstr>
      <vt:lpstr>PowerPoint Presentation</vt:lpstr>
      <vt:lpstr>PowerPoint Presentation</vt:lpstr>
      <vt:lpstr>PowerPoint Presentation</vt:lpstr>
      <vt:lpstr>Practical rules of thumb</vt:lpstr>
      <vt:lpstr>Setting the path: change the folders in your version of the code</vt:lpstr>
      <vt:lpstr>Simulate Time-Series Data</vt:lpstr>
      <vt:lpstr>PowerPoint Presentation</vt:lpstr>
      <vt:lpstr>Rereferencing LFP</vt:lpstr>
      <vt:lpstr>PowerPoint Presentation</vt:lpstr>
      <vt:lpstr>PowerPoint Presentation</vt:lpstr>
      <vt:lpstr>PowerPoint Presentation</vt:lpstr>
      <vt:lpstr>Let‘s move to Python 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Translational  neurophysiology</dc:title>
  <dc:creator>Wolf-Julian Neumann</dc:creator>
  <cp:lastModifiedBy>Neumann, Wolf-Julian</cp:lastModifiedBy>
  <cp:revision>247</cp:revision>
  <dcterms:created xsi:type="dcterms:W3CDTF">2020-06-25T07:21:36Z</dcterms:created>
  <dcterms:modified xsi:type="dcterms:W3CDTF">2021-02-25T16:36:02Z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0x01010096AA61A9382FED47B63FCD0496EF3EC9</vt:lpwstr>
  </property>
</Properties>
</file>